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1"/>
    <p:restoredTop sz="86369"/>
  </p:normalViewPr>
  <p:slideViewPr>
    <p:cSldViewPr>
      <p:cViewPr varScale="1">
        <p:scale>
          <a:sx n="99" d="100"/>
          <a:sy n="99" d="100"/>
        </p:scale>
        <p:origin x="17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78A-13D9-4025-84E0-0276B3E4E081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36E-5318-4A04-9FE1-FD5EA5701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44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C836DA6B-93B0-D14C-9A83-E804B892C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050" y="0"/>
            <a:ext cx="10544100" cy="70294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FA822E11-CD5B-D347-BBB9-7BDBF75E7A76}"/>
              </a:ext>
            </a:extLst>
          </p:cNvPr>
          <p:cNvSpPr txBox="1">
            <a:spLocks/>
          </p:cNvSpPr>
          <p:nvPr/>
        </p:nvSpPr>
        <p:spPr>
          <a:xfrm>
            <a:off x="2632248" y="6206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La logica</a:t>
            </a:r>
            <a:endParaRPr lang="it-IT" sz="5400" dirty="0"/>
          </a:p>
        </p:txBody>
      </p:sp>
      <p:pic>
        <p:nvPicPr>
          <p:cNvPr id="11" name="Immagine 4" descr="logo LATTES OK nero.psd">
            <a:extLst>
              <a:ext uri="{FF2B5EF4-FFF2-40B4-BE49-F238E27FC236}">
                <a16:creationId xmlns:a16="http://schemas.microsoft.com/office/drawing/2014/main" id="{9F8B9AD1-D77A-4145-8126-40FBE9592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620688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456DEB7-D611-6F4D-98A5-AFA2A3BFE21B}"/>
              </a:ext>
            </a:extLst>
          </p:cNvPr>
          <p:cNvSpPr txBox="1"/>
          <p:nvPr/>
        </p:nvSpPr>
        <p:spPr>
          <a:xfrm>
            <a:off x="-3492896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80A0A-675B-4C1D-B33B-8A476044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Frasi ed enunciati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BC303-6B48-4352-9C59-F6C012596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363272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logica matematica </a:t>
            </a:r>
            <a:r>
              <a:rPr lang="it-IT" dirty="0">
                <a:effectLst/>
              </a:rPr>
              <a:t>è un ramo della matematica che studia le regole per effettuare ragionamenti rigorosamente corretti. Si occupa solo di quelle </a:t>
            </a:r>
            <a:r>
              <a:rPr lang="it-IT" b="1" dirty="0">
                <a:effectLst/>
              </a:rPr>
              <a:t>frasi</a:t>
            </a:r>
            <a:r>
              <a:rPr lang="it-IT" dirty="0">
                <a:effectLst/>
              </a:rPr>
              <a:t> per le quali è possibile affermare, senza ombra di dubbio, se sono </a:t>
            </a:r>
            <a:r>
              <a:rPr lang="it-IT" b="1" dirty="0">
                <a:effectLst/>
              </a:rPr>
              <a:t>vere</a:t>
            </a:r>
            <a:r>
              <a:rPr lang="it-IT" dirty="0">
                <a:effectLst/>
              </a:rPr>
              <a:t> o </a:t>
            </a:r>
            <a:r>
              <a:rPr lang="it-IT" b="1" dirty="0">
                <a:effectLst/>
              </a:rPr>
              <a:t>false</a:t>
            </a:r>
            <a:r>
              <a:rPr lang="it-IT" dirty="0">
                <a:effectLst/>
              </a:rPr>
              <a:t>. Tali frasi sono dette </a:t>
            </a:r>
            <a:r>
              <a:rPr lang="it-IT" b="1" dirty="0">
                <a:effectLst/>
              </a:rPr>
              <a:t>enunciati</a:t>
            </a:r>
            <a:r>
              <a:rPr lang="it-IT" b="1" dirty="0"/>
              <a:t> </a:t>
            </a:r>
            <a:r>
              <a:rPr lang="it-IT" dirty="0"/>
              <a:t>o</a:t>
            </a:r>
            <a:r>
              <a:rPr lang="it-IT" b="1" dirty="0"/>
              <a:t> proposizioni.</a:t>
            </a: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b="1" dirty="0"/>
              <a:t>Sono enunciati </a:t>
            </a:r>
            <a:r>
              <a:rPr lang="it-IT" dirty="0"/>
              <a:t>le frasi: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>
                <a:effectLst/>
              </a:rPr>
              <a:t>La capra è un erbivoro. </a:t>
            </a:r>
            <a:r>
              <a:rPr lang="it-IT" dirty="0">
                <a:effectLst/>
              </a:rPr>
              <a:t>(vera)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>
                <a:effectLst/>
              </a:rPr>
              <a:t>In un anno ci sono dieci mesi. </a:t>
            </a:r>
            <a:r>
              <a:rPr lang="it-IT" dirty="0">
                <a:effectLst/>
              </a:rPr>
              <a:t>(falsa)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b="1" dirty="0">
                <a:effectLst/>
              </a:rPr>
              <a:t>Non sono enunciati </a:t>
            </a:r>
            <a:r>
              <a:rPr lang="it-IT" dirty="0">
                <a:effectLst/>
              </a:rPr>
              <a:t>le frasi: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>
                <a:effectLst/>
              </a:rPr>
              <a:t>Mi presti la penna? 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>
                <a:effectLst/>
              </a:rPr>
              <a:t>Dammi il libro!</a:t>
            </a:r>
          </a:p>
          <a:p>
            <a:endParaRPr lang="it-IT" i="1" dirty="0"/>
          </a:p>
          <a:p>
            <a:pPr marL="0" indent="0">
              <a:buNone/>
            </a:pPr>
            <a:r>
              <a:rPr lang="it-IT" dirty="0">
                <a:effectLst/>
              </a:rPr>
              <a:t>Nel linguaggio matematico possiamo unire fra loro due o più enunciati semplici utilizzando le congiunzioni </a:t>
            </a:r>
            <a:r>
              <a:rPr lang="it-IT" b="1" i="1" dirty="0">
                <a:effectLst/>
              </a:rPr>
              <a:t>e</a:t>
            </a:r>
            <a:r>
              <a:rPr lang="it-IT" dirty="0">
                <a:effectLst/>
              </a:rPr>
              <a:t>, </a:t>
            </a:r>
            <a:r>
              <a:rPr lang="it-IT" b="1" i="1" dirty="0">
                <a:effectLst/>
              </a:rPr>
              <a:t>o</a:t>
            </a:r>
            <a:r>
              <a:rPr lang="it-IT" dirty="0"/>
              <a:t> oppure possiamo ottenere nuovi enunciati negando quelli dati con l’avverbio </a:t>
            </a:r>
            <a:r>
              <a:rPr lang="it-IT" b="1" i="1" dirty="0"/>
              <a:t>non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particelle </a:t>
            </a:r>
            <a:r>
              <a:rPr lang="it-IT" b="1" i="1" dirty="0">
                <a:effectLst/>
              </a:rPr>
              <a:t>e</a:t>
            </a:r>
            <a:r>
              <a:rPr lang="it-IT" dirty="0">
                <a:effectLst/>
              </a:rPr>
              <a:t>, </a:t>
            </a:r>
            <a:r>
              <a:rPr lang="it-IT" b="1" i="1" dirty="0">
                <a:effectLst/>
              </a:rPr>
              <a:t>o</a:t>
            </a:r>
            <a:r>
              <a:rPr lang="it-IT" dirty="0">
                <a:effectLst/>
              </a:rPr>
              <a:t>, </a:t>
            </a:r>
            <a:r>
              <a:rPr lang="it-IT" b="1" i="1" dirty="0">
                <a:effectLst/>
              </a:rPr>
              <a:t>non</a:t>
            </a:r>
            <a:r>
              <a:rPr lang="it-IT" dirty="0">
                <a:effectLst/>
              </a:rPr>
              <a:t> sono detti </a:t>
            </a:r>
            <a:r>
              <a:rPr lang="it-IT" b="1" dirty="0">
                <a:effectLst/>
              </a:rPr>
              <a:t>connettivi logici </a:t>
            </a:r>
            <a:r>
              <a:rPr lang="it-IT" dirty="0">
                <a:effectLst/>
              </a:rPr>
              <a:t>e l’operazione che unisce fra loro due enunciati tramite un connettivo è detta </a:t>
            </a:r>
            <a:r>
              <a:rPr lang="it-IT" b="1" dirty="0">
                <a:effectLst/>
              </a:rPr>
              <a:t>operazione logica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800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80A0A-675B-4C1D-B33B-8A476044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 connettivi logici </a:t>
            </a:r>
            <a:r>
              <a:rPr lang="it-IT" sz="4000" b="1" i="1" dirty="0"/>
              <a:t>e</a:t>
            </a:r>
            <a:r>
              <a:rPr lang="it-IT" sz="4000" b="1" dirty="0"/>
              <a:t>, </a:t>
            </a:r>
            <a:r>
              <a:rPr lang="it-IT" sz="4000" b="1" i="1" dirty="0"/>
              <a:t>o</a:t>
            </a:r>
            <a:r>
              <a:rPr lang="it-IT" sz="4000" b="1" dirty="0"/>
              <a:t>, </a:t>
            </a:r>
            <a:r>
              <a:rPr lang="it-IT" sz="4000" b="1" i="1" dirty="0"/>
              <a:t>non</a:t>
            </a:r>
            <a:endParaRPr lang="it-IT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BC303-6B48-4352-9C59-F6C012596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IL CONNETTIVO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/>
              </a:rPr>
              <a:t>“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effectLst/>
              </a:rPr>
              <a:t>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/>
              </a:rPr>
              <a:t>”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 E L’OPERAZIONE DI CONGIUNZIONE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La </a:t>
            </a:r>
            <a:r>
              <a:rPr lang="it-IT" b="1" i="0" u="none" strike="noStrike" dirty="0">
                <a:solidFill>
                  <a:srgbClr val="404040"/>
                </a:solidFill>
                <a:effectLst/>
              </a:rPr>
              <a:t>congiunzione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di due enunciati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e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q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è l’enunciato </a:t>
            </a:r>
            <a:r>
              <a:rPr lang="it-IT" b="1" i="1" u="none" strike="noStrike" dirty="0">
                <a:solidFill>
                  <a:srgbClr val="404040"/>
                </a:solidFill>
                <a:effectLst/>
              </a:rPr>
              <a:t>p </a:t>
            </a:r>
            <a:r>
              <a:rPr lang="it-IT" b="1" u="none" strike="noStrike" dirty="0">
                <a:solidFill>
                  <a:srgbClr val="404040"/>
                </a:solidFill>
                <a:effectLst/>
              </a:rPr>
              <a:t>∧</a:t>
            </a:r>
            <a:r>
              <a:rPr lang="it-IT" b="1" i="1" u="none" strike="noStrike" dirty="0">
                <a:solidFill>
                  <a:srgbClr val="404040"/>
                </a:solidFill>
                <a:effectLst/>
              </a:rPr>
              <a:t> q 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che è vero solo quando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e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q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sono entrambi veri.</a:t>
            </a: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congiunzione logica </a:t>
            </a:r>
            <a:r>
              <a:rPr lang="it-IT" dirty="0"/>
              <a:t>corrisponde all’operazione di </a:t>
            </a:r>
            <a:r>
              <a:rPr lang="it-IT" b="1" dirty="0"/>
              <a:t>intersezione</a:t>
            </a:r>
            <a:r>
              <a:rPr lang="it-IT" dirty="0"/>
              <a:t> tra due insiemi.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B8B277-E61B-F844-8495-E618AA1E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000" y="2358885"/>
            <a:ext cx="2736000" cy="14469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CC79AD-571B-DD4B-A6BC-4A9E115B0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84" y="4562742"/>
            <a:ext cx="3759232" cy="10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6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80A0A-675B-4C1D-B33B-8A476044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 connettivi logici </a:t>
            </a:r>
            <a:r>
              <a:rPr lang="it-IT" sz="4000" b="1" i="1" dirty="0"/>
              <a:t>e</a:t>
            </a:r>
            <a:r>
              <a:rPr lang="it-IT" sz="4000" b="1" dirty="0"/>
              <a:t>, </a:t>
            </a:r>
            <a:r>
              <a:rPr lang="it-IT" sz="4000" b="1" i="1" dirty="0"/>
              <a:t>o</a:t>
            </a:r>
            <a:r>
              <a:rPr lang="it-IT" sz="4000" b="1" dirty="0"/>
              <a:t>, </a:t>
            </a:r>
            <a:r>
              <a:rPr lang="it-IT" sz="4000" b="1" i="1" dirty="0"/>
              <a:t>non</a:t>
            </a:r>
            <a:endParaRPr lang="it-IT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BC303-6B48-4352-9C59-F6C012596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IL CONNETTIVO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/>
              </a:rPr>
              <a:t>“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/>
              </a:rPr>
              <a:t>”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 E L’OPERAZIONE DI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DIS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GIUNZIONE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La </a:t>
            </a:r>
            <a:r>
              <a:rPr lang="it-IT" b="1" i="0" u="none" strike="noStrike" dirty="0">
                <a:solidFill>
                  <a:srgbClr val="404040"/>
                </a:solidFill>
                <a:effectLst/>
              </a:rPr>
              <a:t>disgiunzione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di due enunciati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e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q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è l’enunciato </a:t>
            </a:r>
            <a:r>
              <a:rPr lang="it-IT" b="1" i="1" u="none" strike="noStrike" dirty="0">
                <a:solidFill>
                  <a:srgbClr val="404040"/>
                </a:solidFill>
                <a:effectLst/>
              </a:rPr>
              <a:t>p </a:t>
            </a:r>
            <a:r>
              <a:rPr lang="it-IT" b="1" u="none" strike="noStrike" dirty="0">
                <a:solidFill>
                  <a:srgbClr val="404040"/>
                </a:solidFill>
                <a:effectLst/>
              </a:rPr>
              <a:t>∨ </a:t>
            </a:r>
            <a:r>
              <a:rPr lang="it-IT" b="1" i="1" u="none" strike="noStrike" dirty="0">
                <a:solidFill>
                  <a:srgbClr val="404040"/>
                </a:solidFill>
                <a:effectLst/>
              </a:rPr>
              <a:t>q 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che è falso solo quando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e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q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sono entrambi falsi.</a:t>
            </a: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disgiunzione </a:t>
            </a:r>
            <a:r>
              <a:rPr lang="it-IT" dirty="0"/>
              <a:t>corrisponde all’operazione di </a:t>
            </a:r>
            <a:r>
              <a:rPr lang="it-IT" b="1" dirty="0"/>
              <a:t>unione</a:t>
            </a:r>
            <a:r>
              <a:rPr lang="it-IT" dirty="0"/>
              <a:t> tra due insiemi.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E09F05-97E0-6B48-A2F1-D178B6C8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000" y="2307840"/>
            <a:ext cx="2736000" cy="14830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0A25960-E5FC-1245-9CE3-B86009B3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800" y="4537295"/>
            <a:ext cx="3758400" cy="10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4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80A0A-675B-4C1D-B33B-8A476044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 connettivi logici </a:t>
            </a:r>
            <a:r>
              <a:rPr lang="it-IT" sz="4000" b="1" i="1" dirty="0"/>
              <a:t>e</a:t>
            </a:r>
            <a:r>
              <a:rPr lang="it-IT" sz="4000" b="1" dirty="0"/>
              <a:t>, </a:t>
            </a:r>
            <a:r>
              <a:rPr lang="it-IT" sz="4000" b="1" i="1" dirty="0"/>
              <a:t>o</a:t>
            </a:r>
            <a:r>
              <a:rPr lang="it-IT" sz="4000" b="1" dirty="0"/>
              <a:t>, </a:t>
            </a:r>
            <a:r>
              <a:rPr lang="it-IT" sz="4000" b="1" i="1" dirty="0"/>
              <a:t>non</a:t>
            </a:r>
            <a:endParaRPr lang="it-IT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BC303-6B48-4352-9C59-F6C012596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IL CONNETTIVO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/>
              </a:rPr>
              <a:t>“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non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/>
              </a:rPr>
              <a:t>”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 E L’OPERAZIONE DI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NEGAZIONE</a:t>
            </a:r>
            <a:endParaRPr lang="it-IT" b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La </a:t>
            </a:r>
            <a:r>
              <a:rPr lang="it-IT" b="1" i="0" u="none" strike="noStrike" dirty="0">
                <a:solidFill>
                  <a:srgbClr val="404040"/>
                </a:solidFill>
                <a:effectLst/>
              </a:rPr>
              <a:t>negazione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di un enunciato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è l’enunciato </a:t>
            </a:r>
            <a:r>
              <a:rPr lang="it-IT" b="1" dirty="0">
                <a:effectLst/>
              </a:rPr>
              <a:t>¬ p</a:t>
            </a:r>
            <a:r>
              <a:rPr lang="it-IT" b="1" dirty="0"/>
              <a:t> 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che è falso se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è vero, ed è vero se </a:t>
            </a:r>
            <a:r>
              <a:rPr lang="it-IT" b="0" i="1" u="none" strike="noStrike" dirty="0">
                <a:solidFill>
                  <a:srgbClr val="404040"/>
                </a:solidFill>
                <a:effectLst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</a:rPr>
              <a:t> è falso.</a:t>
            </a:r>
            <a:endParaRPr lang="it-IT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negazione </a:t>
            </a:r>
            <a:r>
              <a:rPr lang="it-IT" dirty="0"/>
              <a:t>è analoga all’</a:t>
            </a:r>
            <a:r>
              <a:rPr lang="it-IT" b="1" dirty="0"/>
              <a:t>insieme complementare </a:t>
            </a:r>
            <a:r>
              <a:rPr lang="it-IT" dirty="0"/>
              <a:t>di un insieme dato.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Negare che tutti gli elementi di un insieme godono di una proprietà significa dire che esiste almeno un elemento di quell’insieme che non gode di quella proprietà.</a:t>
            </a:r>
            <a:endParaRPr lang="it-IT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0D938E-5548-1945-9DAE-77319EE3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000" y="2276872"/>
            <a:ext cx="2736000" cy="8610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9A4DBBB-FF3C-8F4C-8FE1-E4C675219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645024"/>
            <a:ext cx="3816424" cy="16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6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80A0A-675B-4C1D-B33B-8A476044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L’implicazione, la deduzione logica </a:t>
            </a:r>
            <a:br>
              <a:rPr lang="it-IT" sz="4000" b="1" dirty="0"/>
            </a:br>
            <a:r>
              <a:rPr lang="it-IT" sz="4000" b="1" dirty="0"/>
              <a:t>e la doppia implicazione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BC303-6B48-4352-9C59-F6C012596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91264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Oltre che con “</a:t>
            </a:r>
            <a:r>
              <a:rPr lang="it-IT" b="1" i="1" dirty="0">
                <a:effectLst/>
              </a:rPr>
              <a:t>e</a:t>
            </a:r>
            <a:r>
              <a:rPr lang="it-IT" dirty="0">
                <a:effectLst/>
              </a:rPr>
              <a:t>”, “</a:t>
            </a:r>
            <a:r>
              <a:rPr lang="it-IT" b="1" i="1" dirty="0">
                <a:effectLst/>
              </a:rPr>
              <a:t>o</a:t>
            </a:r>
            <a:r>
              <a:rPr lang="it-IT" dirty="0">
                <a:effectLst/>
              </a:rPr>
              <a:t>”, “</a:t>
            </a:r>
            <a:r>
              <a:rPr lang="it-IT" b="1" i="1" dirty="0">
                <a:effectLst/>
              </a:rPr>
              <a:t>non</a:t>
            </a:r>
            <a:r>
              <a:rPr lang="it-IT" dirty="0">
                <a:effectLst/>
              </a:rPr>
              <a:t>”, gli enunciati possono essere uniti anche con altri connettivi.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Uno di questi, “</a:t>
            </a:r>
            <a:r>
              <a:rPr lang="it-IT" b="1" i="1" dirty="0">
                <a:effectLst/>
              </a:rPr>
              <a:t>se ... allora ...</a:t>
            </a:r>
            <a:r>
              <a:rPr lang="it-IT" dirty="0">
                <a:effectLst/>
              </a:rPr>
              <a:t>”, è importante perché di solito i ragionamenti sono espressi in questa forma.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Consideriamo gli enunciati: </a:t>
            </a:r>
          </a:p>
          <a:p>
            <a:pPr lvl="1"/>
            <a:r>
              <a:rPr lang="it-IT" i="1" dirty="0" err="1">
                <a:effectLst/>
              </a:rPr>
              <a:t>p</a:t>
            </a:r>
            <a:r>
              <a:rPr lang="it-IT" dirty="0">
                <a:effectLst/>
              </a:rPr>
              <a:t>: </a:t>
            </a:r>
            <a:r>
              <a:rPr lang="it-IT" i="1" dirty="0">
                <a:effectLst/>
              </a:rPr>
              <a:t>Oggi c’è il sole 	</a:t>
            </a:r>
            <a:r>
              <a:rPr lang="it-IT" i="1" dirty="0" err="1">
                <a:effectLst/>
              </a:rPr>
              <a:t>q</a:t>
            </a:r>
            <a:r>
              <a:rPr lang="it-IT" dirty="0">
                <a:effectLst/>
              </a:rPr>
              <a:t>: </a:t>
            </a:r>
            <a:r>
              <a:rPr lang="it-IT" i="1" dirty="0">
                <a:effectLst/>
              </a:rPr>
              <a:t>Vado al mare</a:t>
            </a:r>
          </a:p>
          <a:p>
            <a:pPr marL="0" indent="0">
              <a:buNone/>
            </a:pPr>
            <a:r>
              <a:rPr lang="it-IT" dirty="0"/>
              <a:t>L</a:t>
            </a:r>
            <a:r>
              <a:rPr lang="it-IT" dirty="0">
                <a:effectLst/>
              </a:rPr>
              <a:t>’enunciato composto </a:t>
            </a:r>
            <a:r>
              <a:rPr lang="it-IT" b="1" i="1" dirty="0">
                <a:effectLst/>
              </a:rPr>
              <a:t>se</a:t>
            </a:r>
            <a:r>
              <a:rPr lang="it-IT" dirty="0">
                <a:effectLst/>
              </a:rPr>
              <a:t> </a:t>
            </a:r>
            <a:r>
              <a:rPr lang="it-IT" b="1" i="1" dirty="0">
                <a:effectLst/>
              </a:rPr>
              <a:t>p</a:t>
            </a:r>
            <a:r>
              <a:rPr lang="it-IT" dirty="0">
                <a:effectLst/>
              </a:rPr>
              <a:t> </a:t>
            </a:r>
            <a:r>
              <a:rPr lang="it-IT" b="1" i="1" dirty="0">
                <a:effectLst/>
              </a:rPr>
              <a:t>allora</a:t>
            </a:r>
            <a:r>
              <a:rPr lang="it-IT" dirty="0">
                <a:effectLst/>
              </a:rPr>
              <a:t> </a:t>
            </a:r>
            <a:r>
              <a:rPr lang="it-IT" b="1" i="1" dirty="0">
                <a:effectLst/>
              </a:rPr>
              <a:t>q</a:t>
            </a:r>
            <a:r>
              <a:rPr lang="it-IT" dirty="0">
                <a:effectLst/>
              </a:rPr>
              <a:t> si scrive 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 ⇒ </a:t>
            </a:r>
            <a:r>
              <a:rPr lang="it-IT" b="1" i="1" dirty="0">
                <a:effectLst/>
              </a:rPr>
              <a:t>q</a:t>
            </a:r>
            <a:r>
              <a:rPr lang="it-IT" dirty="0">
                <a:effectLst/>
              </a:rPr>
              <a:t>:</a:t>
            </a:r>
            <a:r>
              <a:rPr lang="it-IT" b="1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simbolo ⇒ indica l’</a:t>
            </a:r>
            <a:r>
              <a:rPr lang="it-IT" b="1" dirty="0">
                <a:effectLst/>
              </a:rPr>
              <a:t>implicazione</a:t>
            </a:r>
            <a:r>
              <a:rPr lang="it-IT" dirty="0">
                <a:effectLst/>
              </a:rPr>
              <a:t>;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p</a:t>
            </a:r>
            <a:r>
              <a:rPr lang="it-IT" dirty="0">
                <a:effectLst/>
              </a:rPr>
              <a:t> è la </a:t>
            </a:r>
            <a:r>
              <a:rPr lang="it-IT" b="1" dirty="0">
                <a:effectLst/>
              </a:rPr>
              <a:t>premessa</a:t>
            </a:r>
            <a:r>
              <a:rPr lang="it-IT" dirty="0">
                <a:effectLst/>
              </a:rPr>
              <a:t> e </a:t>
            </a:r>
            <a:r>
              <a:rPr lang="it-IT" b="1" i="1" dirty="0">
                <a:effectLst/>
              </a:rPr>
              <a:t>q</a:t>
            </a:r>
            <a:r>
              <a:rPr lang="it-IT" dirty="0">
                <a:effectLst/>
              </a:rPr>
              <a:t> è la </a:t>
            </a:r>
            <a:r>
              <a:rPr lang="it-IT" b="1" dirty="0">
                <a:effectLst/>
              </a:rPr>
              <a:t>conseguenza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>
                <a:effectLst/>
              </a:rPr>
              <a:t>In matematica sono molto importanti le implicazioni in cui sia la premessa sia la conseguenza sono vere e vi è un legame di causa effetto. Se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q</a:t>
            </a:r>
            <a:r>
              <a:rPr lang="it-IT" dirty="0">
                <a:effectLst/>
              </a:rPr>
              <a:t> sono vere allora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⇒ </a:t>
            </a:r>
            <a:r>
              <a:rPr lang="it-IT" i="1" dirty="0">
                <a:effectLst/>
              </a:rPr>
              <a:t>q</a:t>
            </a:r>
            <a:r>
              <a:rPr lang="it-IT" dirty="0">
                <a:effectLst/>
              </a:rPr>
              <a:t> è una </a:t>
            </a:r>
            <a:r>
              <a:rPr lang="it-IT" b="1" dirty="0">
                <a:effectLst/>
              </a:rPr>
              <a:t>deduzione logica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Quando invece succede che:</a:t>
            </a:r>
          </a:p>
          <a:p>
            <a:pPr lvl="1">
              <a:tabLst>
                <a:tab pos="1440000" algn="l"/>
                <a:tab pos="1980000" algn="l"/>
              </a:tabLst>
            </a:pPr>
            <a:r>
              <a:rPr lang="it-IT" i="1" dirty="0" err="1">
                <a:effectLst/>
              </a:rPr>
              <a:t>p</a:t>
            </a:r>
            <a:r>
              <a:rPr lang="it-IT" dirty="0">
                <a:effectLst/>
              </a:rPr>
              <a:t> ⇒ </a:t>
            </a:r>
            <a:r>
              <a:rPr lang="it-IT" i="1" dirty="0" err="1">
                <a:effectLst/>
              </a:rPr>
              <a:t>q</a:t>
            </a:r>
            <a:r>
              <a:rPr lang="it-IT" dirty="0">
                <a:effectLst/>
              </a:rPr>
              <a:t> 	e 	</a:t>
            </a:r>
            <a:r>
              <a:rPr lang="it-IT" i="1" dirty="0">
                <a:effectLst/>
              </a:rPr>
              <a:t>q</a:t>
            </a:r>
            <a:r>
              <a:rPr lang="it-IT" dirty="0">
                <a:effectLst/>
              </a:rPr>
              <a:t> ⇒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si ha una </a:t>
            </a:r>
            <a:r>
              <a:rPr lang="it-IT" b="1" dirty="0">
                <a:effectLst/>
              </a:rPr>
              <a:t>doppia implicazione </a:t>
            </a:r>
            <a:r>
              <a:rPr lang="it-IT" dirty="0">
                <a:effectLst/>
              </a:rPr>
              <a:t>che si indica con la scrittura: </a:t>
            </a:r>
          </a:p>
          <a:p>
            <a:pPr lvl="1">
              <a:tabLst>
                <a:tab pos="1439863" algn="l"/>
                <a:tab pos="2613025" algn="l"/>
              </a:tabLst>
            </a:pPr>
            <a:r>
              <a:rPr lang="it-IT" b="1" i="1" dirty="0" err="1">
                <a:effectLst/>
              </a:rPr>
              <a:t>p</a:t>
            </a:r>
            <a:r>
              <a:rPr lang="it-IT" b="1" dirty="0">
                <a:effectLst/>
              </a:rPr>
              <a:t> ⇔ </a:t>
            </a:r>
            <a:r>
              <a:rPr lang="it-IT" b="1" i="1" dirty="0" err="1">
                <a:effectLst/>
              </a:rPr>
              <a:t>q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	e si legge	</a:t>
            </a:r>
            <a:r>
              <a:rPr lang="it-IT" i="1" dirty="0" err="1">
                <a:effectLst/>
              </a:rPr>
              <a:t>p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se e solo se </a:t>
            </a:r>
            <a:r>
              <a:rPr lang="it-IT" i="1" dirty="0">
                <a:effectLst/>
              </a:rPr>
              <a:t>q</a:t>
            </a:r>
            <a:endParaRPr lang="it-IT" b="1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5633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Presentazione su schermo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di Office</vt:lpstr>
      <vt:lpstr>Presentazione standard di PowerPoint</vt:lpstr>
      <vt:lpstr>Frasi ed enunciati</vt:lpstr>
      <vt:lpstr>I connettivi logici e, o, non</vt:lpstr>
      <vt:lpstr>I connettivi logici e, o, non</vt:lpstr>
      <vt:lpstr>I connettivi logici e, o, non</vt:lpstr>
      <vt:lpstr>L’implicazione, la deduzione logica  e la doppia implicazione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Elisa Favro</cp:lastModifiedBy>
  <cp:revision>46</cp:revision>
  <dcterms:created xsi:type="dcterms:W3CDTF">2020-05-11T09:05:56Z</dcterms:created>
  <dcterms:modified xsi:type="dcterms:W3CDTF">2021-04-07T08:05:47Z</dcterms:modified>
</cp:coreProperties>
</file>